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62" r:id="rId2"/>
    <p:sldId id="256" r:id="rId3"/>
    <p:sldId id="257" r:id="rId4"/>
    <p:sldId id="258" r:id="rId5"/>
    <p:sldId id="260" r:id="rId6"/>
    <p:sldId id="261" r:id="rId7"/>
  </p:sldIdLst>
  <p:sldSz cx="7315200" cy="100584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3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A21CC-FED3-45B0-A650-C07E6409C36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9675" y="1200150"/>
            <a:ext cx="23558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710BB-C9CB-4C5D-A0F9-ADC12B4D9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8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056" y="1176706"/>
            <a:ext cx="4494812" cy="3727432"/>
          </a:xfrm>
        </p:spPr>
        <p:txBody>
          <a:bodyPr bIns="0" anchor="b">
            <a:normAutofit/>
          </a:bodyPr>
          <a:lstStyle>
            <a:lvl1pPr algn="l">
              <a:defRPr sz="43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056" y="5179101"/>
            <a:ext cx="4494812" cy="1433844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280" b="0" cap="all" baseline="0">
                <a:solidFill>
                  <a:schemeClr val="tx1"/>
                </a:solidFill>
              </a:defRPr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F15D-2E55-40D4-88FE-6BF22886117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17055" y="482986"/>
            <a:ext cx="2469034" cy="45349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763" y="1171827"/>
            <a:ext cx="641604" cy="738581"/>
          </a:xfrm>
        </p:spPr>
        <p:txBody>
          <a:bodyPr/>
          <a:lstStyle/>
          <a:p>
            <a:fld id="{BE674393-E83F-4976-8233-42B95C922B3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917056" y="5175195"/>
            <a:ext cx="44948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36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154793" y="2709062"/>
            <a:ext cx="52570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F15D-2E55-40D4-88FE-6BF22886117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4393-E83F-4976-8233-42B95C922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6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34423" y="1171829"/>
            <a:ext cx="882422" cy="683450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793" y="1171829"/>
            <a:ext cx="4240876" cy="68345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F15D-2E55-40D4-88FE-6BF22886117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4393-E83F-4976-8233-42B95C922B3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534422" y="1171829"/>
            <a:ext cx="0" cy="683450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04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F15D-2E55-40D4-88FE-6BF22886117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4393-E83F-4976-8233-42B95C922B39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154793" y="2709062"/>
            <a:ext cx="52570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9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793" y="2575658"/>
            <a:ext cx="4493602" cy="2768993"/>
          </a:xfrm>
        </p:spPr>
        <p:txBody>
          <a:bodyPr anchor="b">
            <a:normAutofit/>
          </a:bodyPr>
          <a:lstStyle>
            <a:lvl1pPr algn="l"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793" y="5582422"/>
            <a:ext cx="4493602" cy="1485629"/>
          </a:xfrm>
        </p:spPr>
        <p:txBody>
          <a:bodyPr tIns="91440">
            <a:normAutofit/>
          </a:bodyPr>
          <a:lstStyle>
            <a:lvl1pPr marL="0" indent="0" algn="l">
              <a:buNone/>
              <a:defRPr sz="1440">
                <a:solidFill>
                  <a:schemeClr val="tx1"/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F15D-2E55-40D4-88FE-6BF22886117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4393-E83F-4976-8233-42B95C922B3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54793" y="5580645"/>
            <a:ext cx="44936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3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793" y="1180506"/>
            <a:ext cx="5257074" cy="15536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792" y="2953773"/>
            <a:ext cx="2500697" cy="50417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11345" y="2953774"/>
            <a:ext cx="2500522" cy="5041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F15D-2E55-40D4-88FE-6BF22886117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4393-E83F-4976-8233-42B95C922B39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154793" y="2709062"/>
            <a:ext cx="52570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85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154793" y="2709062"/>
            <a:ext cx="52570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793" y="1179441"/>
            <a:ext cx="5257075" cy="15492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793" y="2962007"/>
            <a:ext cx="2500613" cy="117618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760" b="0" cap="all" baseline="0">
                <a:solidFill>
                  <a:schemeClr val="accent1"/>
                </a:solidFill>
              </a:defRPr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793" y="4142263"/>
            <a:ext cx="2500613" cy="3878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11345" y="2967073"/>
            <a:ext cx="2500522" cy="117661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760" b="0" cap="all" baseline="0">
                <a:solidFill>
                  <a:schemeClr val="accent1"/>
                </a:solidFill>
              </a:defRPr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11345" y="4138188"/>
            <a:ext cx="2500522" cy="3868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F15D-2E55-40D4-88FE-6BF22886117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4393-E83F-4976-8233-42B95C922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3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154793" y="2709062"/>
            <a:ext cx="52570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F15D-2E55-40D4-88FE-6BF22886117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4393-E83F-4976-8233-42B95C922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6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F15D-2E55-40D4-88FE-6BF22886117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4393-E83F-4976-8233-42B95C922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02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234" y="1171828"/>
            <a:ext cx="1940760" cy="3295772"/>
          </a:xfrm>
        </p:spPr>
        <p:txBody>
          <a:bodyPr anchor="b">
            <a:normAutofit/>
          </a:bodyPr>
          <a:lstStyle>
            <a:lvl1pPr algn="l"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325" y="1171828"/>
            <a:ext cx="3062542" cy="683294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1234" y="4701389"/>
            <a:ext cx="1941895" cy="3297332"/>
          </a:xfrm>
        </p:spPr>
        <p:txBody>
          <a:bodyPr>
            <a:normAutofit/>
          </a:bodyPr>
          <a:lstStyle>
            <a:lvl1pPr marL="0" indent="0" algn="l">
              <a:buNone/>
              <a:defRPr sz="128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F15D-2E55-40D4-88FE-6BF22886117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4393-E83F-4976-8233-42B95C922B39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153398" y="4701387"/>
            <a:ext cx="193862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78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997201" y="707185"/>
            <a:ext cx="2809110" cy="7552015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319" y="1656619"/>
            <a:ext cx="2595948" cy="2684857"/>
          </a:xfrm>
        </p:spPr>
        <p:txBody>
          <a:bodyPr anchor="b">
            <a:normAutofit/>
          </a:bodyPr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12103" y="1646397"/>
            <a:ext cx="1787998" cy="5670613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794" y="4614121"/>
            <a:ext cx="2592229" cy="2938822"/>
          </a:xfrm>
        </p:spPr>
        <p:txBody>
          <a:bodyPr>
            <a:normAutofit/>
          </a:bodyPr>
          <a:lstStyle>
            <a:lvl1pPr marL="0" indent="0" algn="l">
              <a:buNone/>
              <a:defRPr sz="144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9331" y="8022458"/>
            <a:ext cx="2601936" cy="469514"/>
          </a:xfrm>
        </p:spPr>
        <p:txBody>
          <a:bodyPr/>
          <a:lstStyle>
            <a:lvl1pPr algn="l">
              <a:defRPr/>
            </a:lvl1pPr>
          </a:lstStyle>
          <a:p>
            <a:fld id="{83A2F15D-2E55-40D4-88FE-6BF22886117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50025" y="467341"/>
            <a:ext cx="2601242" cy="47069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4393-E83F-4976-8233-42B95C922B3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153025" y="4610621"/>
            <a:ext cx="25936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94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956410"/>
            <a:ext cx="7315200" cy="598329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8939705"/>
            <a:ext cx="7315201" cy="113626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8948320"/>
            <a:ext cx="73152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4793" y="1179963"/>
            <a:ext cx="5257074" cy="1538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793" y="2956409"/>
            <a:ext cx="5257074" cy="506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17233" y="484543"/>
            <a:ext cx="1894634" cy="4534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2F15D-2E55-40D4-88FE-6BF22886117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4793" y="482986"/>
            <a:ext cx="3227203" cy="4534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180" y="1171827"/>
            <a:ext cx="636597" cy="73858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240">
                <a:solidFill>
                  <a:schemeClr val="accent1"/>
                </a:solidFill>
              </a:defRPr>
            </a:lvl1pPr>
          </a:lstStyle>
          <a:p>
            <a:fld id="{BE674393-E83F-4976-8233-42B95C922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7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56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548640" rtl="0" eaLnBrk="1" latinLnBrk="0" hangingPunct="1">
        <a:lnSpc>
          <a:spcPct val="120000"/>
        </a:lnSpc>
        <a:spcBef>
          <a:spcPts val="8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182880" algn="l" defTabSz="54864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8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-182880" algn="l" defTabSz="54864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0160" indent="-182880" algn="l" defTabSz="54864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2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45920" indent="-182880" algn="l" defTabSz="54864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6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6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6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6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12" Type="http://schemas.openxmlformats.org/officeDocument/2006/relationships/image" Target="../media/image15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7.sv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g"/><Relationship Id="rId3" Type="http://schemas.openxmlformats.org/officeDocument/2006/relationships/image" Target="../media/image5.svg"/><Relationship Id="rId7" Type="http://schemas.openxmlformats.org/officeDocument/2006/relationships/image" Target="../media/image18.png"/><Relationship Id="rId12" Type="http://schemas.openxmlformats.org/officeDocument/2006/relationships/image" Target="../media/image2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g"/><Relationship Id="rId5" Type="http://schemas.openxmlformats.org/officeDocument/2006/relationships/image" Target="../media/image7.svg"/><Relationship Id="rId15" Type="http://schemas.openxmlformats.org/officeDocument/2006/relationships/image" Target="../media/image15.svg"/><Relationship Id="rId10" Type="http://schemas.openxmlformats.org/officeDocument/2006/relationships/image" Target="../media/image21.jpg"/><Relationship Id="rId4" Type="http://schemas.openxmlformats.org/officeDocument/2006/relationships/image" Target="../media/image6.png"/><Relationship Id="rId9" Type="http://schemas.openxmlformats.org/officeDocument/2006/relationships/image" Target="../media/image20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18" Type="http://schemas.openxmlformats.org/officeDocument/2006/relationships/image" Target="../media/image35.jpeg"/><Relationship Id="rId3" Type="http://schemas.openxmlformats.org/officeDocument/2006/relationships/image" Target="../media/image5.svg"/><Relationship Id="rId21" Type="http://schemas.openxmlformats.org/officeDocument/2006/relationships/image" Target="../media/image38.jpeg"/><Relationship Id="rId7" Type="http://schemas.openxmlformats.org/officeDocument/2006/relationships/image" Target="../media/image15.svg"/><Relationship Id="rId12" Type="http://schemas.openxmlformats.org/officeDocument/2006/relationships/image" Target="../media/image29.gif"/><Relationship Id="rId17" Type="http://schemas.openxmlformats.org/officeDocument/2006/relationships/image" Target="../media/image34.gif"/><Relationship Id="rId2" Type="http://schemas.openxmlformats.org/officeDocument/2006/relationships/image" Target="../media/image4.png"/><Relationship Id="rId16" Type="http://schemas.openxmlformats.org/officeDocument/2006/relationships/image" Target="../media/image33.jpe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8.png"/><Relationship Id="rId5" Type="http://schemas.openxmlformats.org/officeDocument/2006/relationships/image" Target="../media/image7.svg"/><Relationship Id="rId15" Type="http://schemas.openxmlformats.org/officeDocument/2006/relationships/image" Target="../media/image32.jpeg"/><Relationship Id="rId10" Type="http://schemas.openxmlformats.org/officeDocument/2006/relationships/image" Target="../media/image27.png"/><Relationship Id="rId19" Type="http://schemas.openxmlformats.org/officeDocument/2006/relationships/image" Target="../media/image36.jpeg"/><Relationship Id="rId4" Type="http://schemas.openxmlformats.org/officeDocument/2006/relationships/image" Target="../media/image6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4">
            <a:extLst>
              <a:ext uri="{FF2B5EF4-FFF2-40B4-BE49-F238E27FC236}">
                <a16:creationId xmlns:a16="http://schemas.microsoft.com/office/drawing/2014/main" id="{32DA09F3-CC0E-4CA4-B4D0-D1B39F095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233" y="3707279"/>
            <a:ext cx="7414056" cy="5912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CBAD6A-6B18-4B2E-A11F-7D1B3DA8DCF0}"/>
              </a:ext>
            </a:extLst>
          </p:cNvPr>
          <p:cNvSpPr txBox="1"/>
          <p:nvPr/>
        </p:nvSpPr>
        <p:spPr>
          <a:xfrm>
            <a:off x="130259" y="2503393"/>
            <a:ext cx="3433798" cy="671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765" dirty="0">
                <a:solidFill>
                  <a:srgbClr val="FF0000"/>
                </a:solidFill>
              </a:rPr>
              <a:t>FIND OUT IN </a:t>
            </a:r>
            <a:endParaRPr lang="en-US" sz="3765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5E7C74-5E2D-4461-A532-4F698D4AA310}"/>
              </a:ext>
            </a:extLst>
          </p:cNvPr>
          <p:cNvSpPr txBox="1"/>
          <p:nvPr/>
        </p:nvSpPr>
        <p:spPr>
          <a:xfrm>
            <a:off x="0" y="108477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DO YOU THINK YOU’RE 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EMPLOYEES ARE    </a:t>
            </a:r>
          </a:p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               HEALTHY?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8F7F3-0CAA-4715-8C4E-E4A6E8DD1646}"/>
              </a:ext>
            </a:extLst>
          </p:cNvPr>
          <p:cNvSpPr txBox="1"/>
          <p:nvPr/>
        </p:nvSpPr>
        <p:spPr>
          <a:xfrm>
            <a:off x="2709989" y="2650500"/>
            <a:ext cx="1598656" cy="1830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40" dirty="0">
                <a:solidFill>
                  <a:srgbClr val="FF0000"/>
                </a:solidFill>
              </a:rPr>
              <a:t> </a:t>
            </a:r>
            <a:r>
              <a:rPr lang="en-US" sz="11294" dirty="0">
                <a:solidFill>
                  <a:srgbClr val="FF0000"/>
                </a:solidFill>
                <a:latin typeface="Vladimir Script" panose="03050402040407070305" pitchFamily="66" charset="0"/>
              </a:rPr>
              <a:t>30</a:t>
            </a:r>
            <a:endParaRPr lang="en-US" sz="11294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BA961C-A306-44A0-B613-8C48CA08F5F6}"/>
              </a:ext>
            </a:extLst>
          </p:cNvPr>
          <p:cNvSpPr txBox="1"/>
          <p:nvPr/>
        </p:nvSpPr>
        <p:spPr>
          <a:xfrm>
            <a:off x="4012079" y="3751455"/>
            <a:ext cx="3303121" cy="787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18" dirty="0">
                <a:solidFill>
                  <a:srgbClr val="FF0000"/>
                </a:solidFill>
              </a:rPr>
              <a:t>SECONDS!</a:t>
            </a:r>
            <a:endParaRPr lang="en-US" sz="4518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BADF08-34F1-4FEA-A69E-04C51F8F6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698" y="7865546"/>
            <a:ext cx="4716265" cy="973298"/>
          </a:xfrm>
          <a:prstGeom prst="rect">
            <a:avLst/>
          </a:prstGeom>
        </p:spPr>
      </p:pic>
      <p:pic>
        <p:nvPicPr>
          <p:cNvPr id="2" name="Graphic 1" descr="Group success with solid fill">
            <a:extLst>
              <a:ext uri="{FF2B5EF4-FFF2-40B4-BE49-F238E27FC236}">
                <a16:creationId xmlns:a16="http://schemas.microsoft.com/office/drawing/2014/main" id="{DC4AD146-5D64-D81C-782B-5DEAB35AE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09317" y="8955183"/>
            <a:ext cx="914400" cy="914400"/>
          </a:xfrm>
          <a:prstGeom prst="rect">
            <a:avLst/>
          </a:prstGeom>
        </p:spPr>
      </p:pic>
      <p:pic>
        <p:nvPicPr>
          <p:cNvPr id="3" name="Graphic 2" descr="Group success outline">
            <a:extLst>
              <a:ext uri="{FF2B5EF4-FFF2-40B4-BE49-F238E27FC236}">
                <a16:creationId xmlns:a16="http://schemas.microsoft.com/office/drawing/2014/main" id="{232496BD-9960-E947-BCB3-BEA8E10541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3555" y="8996495"/>
            <a:ext cx="914400" cy="914400"/>
          </a:xfrm>
          <a:prstGeom prst="rect">
            <a:avLst/>
          </a:prstGeom>
        </p:spPr>
      </p:pic>
      <p:pic>
        <p:nvPicPr>
          <p:cNvPr id="5" name="Graphic 4" descr="Group success with solid fill">
            <a:extLst>
              <a:ext uri="{FF2B5EF4-FFF2-40B4-BE49-F238E27FC236}">
                <a16:creationId xmlns:a16="http://schemas.microsoft.com/office/drawing/2014/main" id="{34A1F31C-DEA5-95D6-AE45-AABB7BD68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9958" y="8958802"/>
            <a:ext cx="914400" cy="914400"/>
          </a:xfrm>
          <a:prstGeom prst="rect">
            <a:avLst/>
          </a:prstGeom>
        </p:spPr>
      </p:pic>
      <p:pic>
        <p:nvPicPr>
          <p:cNvPr id="7" name="Graphic 6" descr="Group success outline">
            <a:extLst>
              <a:ext uri="{FF2B5EF4-FFF2-40B4-BE49-F238E27FC236}">
                <a16:creationId xmlns:a16="http://schemas.microsoft.com/office/drawing/2014/main" id="{E3916194-0D08-DE62-483B-D30469D1F6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01211" y="8996495"/>
            <a:ext cx="914400" cy="914400"/>
          </a:xfrm>
          <a:prstGeom prst="rect">
            <a:avLst/>
          </a:prstGeom>
        </p:spPr>
      </p:pic>
      <p:pic>
        <p:nvPicPr>
          <p:cNvPr id="9" name="Graphic 8" descr="Group success with solid fill">
            <a:extLst>
              <a:ext uri="{FF2B5EF4-FFF2-40B4-BE49-F238E27FC236}">
                <a16:creationId xmlns:a16="http://schemas.microsoft.com/office/drawing/2014/main" id="{48024B74-D4DC-7689-F471-55C229877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0012" y="8975678"/>
            <a:ext cx="914400" cy="914400"/>
          </a:xfrm>
          <a:prstGeom prst="rect">
            <a:avLst/>
          </a:prstGeom>
        </p:spPr>
      </p:pic>
      <p:pic>
        <p:nvPicPr>
          <p:cNvPr id="10" name="Graphic 9" descr="Group success outline">
            <a:extLst>
              <a:ext uri="{FF2B5EF4-FFF2-40B4-BE49-F238E27FC236}">
                <a16:creationId xmlns:a16="http://schemas.microsoft.com/office/drawing/2014/main" id="{7D630BED-2E38-AE13-3000-4FC5E69A81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82540" y="8956680"/>
            <a:ext cx="914400" cy="914400"/>
          </a:xfrm>
          <a:prstGeom prst="rect">
            <a:avLst/>
          </a:prstGeom>
        </p:spPr>
      </p:pic>
      <p:pic>
        <p:nvPicPr>
          <p:cNvPr id="15" name="Picture 14" descr="A qr code with a dinosaur&#10;&#10;Description automatically generated">
            <a:extLst>
              <a:ext uri="{FF2B5EF4-FFF2-40B4-BE49-F238E27FC236}">
                <a16:creationId xmlns:a16="http://schemas.microsoft.com/office/drawing/2014/main" id="{7B6935AA-FE42-B185-CC83-E798F49437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336" y="5502900"/>
            <a:ext cx="1832863" cy="183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2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E8E98B-3B3B-15E4-ADB6-A603C439D84B}"/>
              </a:ext>
            </a:extLst>
          </p:cNvPr>
          <p:cNvSpPr/>
          <p:nvPr/>
        </p:nvSpPr>
        <p:spPr>
          <a:xfrm>
            <a:off x="0" y="0"/>
            <a:ext cx="70264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Employee Wellness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For The Modern Day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E20C90-EC61-0215-ACBF-A7386F208B5C}"/>
              </a:ext>
            </a:extLst>
          </p:cNvPr>
          <p:cNvSpPr/>
          <p:nvPr/>
        </p:nvSpPr>
        <p:spPr>
          <a:xfrm>
            <a:off x="386411" y="4454873"/>
            <a:ext cx="62458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We bring the experience to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B66071-8E99-3475-0E1A-83252A6E4E8C}"/>
              </a:ext>
            </a:extLst>
          </p:cNvPr>
          <p:cNvSpPr/>
          <p:nvPr/>
        </p:nvSpPr>
        <p:spPr>
          <a:xfrm>
            <a:off x="69332" y="5507526"/>
            <a:ext cx="70101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From Your Doctor’s Perspective</a:t>
            </a:r>
          </a:p>
        </p:txBody>
      </p:sp>
      <p:pic>
        <p:nvPicPr>
          <p:cNvPr id="9" name="Picture 8" descr="Smiling hospital staff">
            <a:extLst>
              <a:ext uri="{FF2B5EF4-FFF2-40B4-BE49-F238E27FC236}">
                <a16:creationId xmlns:a16="http://schemas.microsoft.com/office/drawing/2014/main" id="{CBE2CDDA-1F04-86D2-C364-05A154BD19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6" t="13243" r="6731" b="-507"/>
          <a:stretch/>
        </p:blipFill>
        <p:spPr>
          <a:xfrm>
            <a:off x="7393" y="2231836"/>
            <a:ext cx="1459676" cy="1233630"/>
          </a:xfrm>
          <a:prstGeom prst="rect">
            <a:avLst/>
          </a:prstGeom>
        </p:spPr>
      </p:pic>
      <p:pic>
        <p:nvPicPr>
          <p:cNvPr id="11" name="Graphic 10" descr="DNA with solid fill">
            <a:extLst>
              <a:ext uri="{FF2B5EF4-FFF2-40B4-BE49-F238E27FC236}">
                <a16:creationId xmlns:a16="http://schemas.microsoft.com/office/drawing/2014/main" id="{46114AB7-887C-153F-CFD2-1E518468B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77626" y="4329180"/>
            <a:ext cx="914400" cy="914400"/>
          </a:xfrm>
          <a:prstGeom prst="rect">
            <a:avLst/>
          </a:prstGeom>
        </p:spPr>
      </p:pic>
      <p:pic>
        <p:nvPicPr>
          <p:cNvPr id="13" name="Graphic 12" descr="DNA outline">
            <a:extLst>
              <a:ext uri="{FF2B5EF4-FFF2-40B4-BE49-F238E27FC236}">
                <a16:creationId xmlns:a16="http://schemas.microsoft.com/office/drawing/2014/main" id="{6E119F1F-B547-F1C8-CF7A-50A047FF64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93" y="6606152"/>
            <a:ext cx="914400" cy="914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724969-5356-EF0B-51F5-FAC18D675831}"/>
              </a:ext>
            </a:extLst>
          </p:cNvPr>
          <p:cNvSpPr/>
          <p:nvPr/>
        </p:nvSpPr>
        <p:spPr>
          <a:xfrm>
            <a:off x="7393" y="2239713"/>
            <a:ext cx="765437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         What Doctors Use For        </a:t>
            </a:r>
          </a:p>
          <a:p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          </a:t>
            </a:r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Their Patients is Now Available for your Employees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57B7E2-70F5-EFC4-0163-03205ABA42C7}"/>
              </a:ext>
            </a:extLst>
          </p:cNvPr>
          <p:cNvSpPr/>
          <p:nvPr/>
        </p:nvSpPr>
        <p:spPr>
          <a:xfrm>
            <a:off x="-109851" y="8317292"/>
            <a:ext cx="71340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Start Your Journey Towards Better Health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6" name="Graphic 15" descr="Group success with solid fill">
            <a:extLst>
              <a:ext uri="{FF2B5EF4-FFF2-40B4-BE49-F238E27FC236}">
                <a16:creationId xmlns:a16="http://schemas.microsoft.com/office/drawing/2014/main" id="{2EA0D372-7733-FDAD-723B-F7C23F30AB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09317" y="8955183"/>
            <a:ext cx="914400" cy="914400"/>
          </a:xfrm>
          <a:prstGeom prst="rect">
            <a:avLst/>
          </a:prstGeom>
        </p:spPr>
      </p:pic>
      <p:pic>
        <p:nvPicPr>
          <p:cNvPr id="18" name="Graphic 17" descr="Group success outline">
            <a:extLst>
              <a:ext uri="{FF2B5EF4-FFF2-40B4-BE49-F238E27FC236}">
                <a16:creationId xmlns:a16="http://schemas.microsoft.com/office/drawing/2014/main" id="{04E5D05E-CEAC-7424-8789-B0D6525D1F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3555" y="8996495"/>
            <a:ext cx="914400" cy="914400"/>
          </a:xfrm>
          <a:prstGeom prst="rect">
            <a:avLst/>
          </a:prstGeom>
        </p:spPr>
      </p:pic>
      <p:pic>
        <p:nvPicPr>
          <p:cNvPr id="20" name="Graphic 19" descr="Hero Male with solid fill">
            <a:extLst>
              <a:ext uri="{FF2B5EF4-FFF2-40B4-BE49-F238E27FC236}">
                <a16:creationId xmlns:a16="http://schemas.microsoft.com/office/drawing/2014/main" id="{53DF2B7D-F6ED-C17B-0B53-B0BE22940A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10754" y="7526248"/>
            <a:ext cx="914400" cy="914400"/>
          </a:xfrm>
          <a:prstGeom prst="rect">
            <a:avLst/>
          </a:prstGeom>
        </p:spPr>
      </p:pic>
      <p:pic>
        <p:nvPicPr>
          <p:cNvPr id="21" name="Graphic 20" descr="Group success with solid fill">
            <a:extLst>
              <a:ext uri="{FF2B5EF4-FFF2-40B4-BE49-F238E27FC236}">
                <a16:creationId xmlns:a16="http://schemas.microsoft.com/office/drawing/2014/main" id="{3E9F9CB2-8DEB-1F75-44B9-58E7C288DD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89958" y="8958802"/>
            <a:ext cx="914400" cy="914400"/>
          </a:xfrm>
          <a:prstGeom prst="rect">
            <a:avLst/>
          </a:prstGeom>
        </p:spPr>
      </p:pic>
      <p:pic>
        <p:nvPicPr>
          <p:cNvPr id="22" name="Graphic 21" descr="Group success outline">
            <a:extLst>
              <a:ext uri="{FF2B5EF4-FFF2-40B4-BE49-F238E27FC236}">
                <a16:creationId xmlns:a16="http://schemas.microsoft.com/office/drawing/2014/main" id="{80D71D3E-2885-BCAB-7FB2-93745A98B8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01211" y="8996495"/>
            <a:ext cx="914400" cy="914400"/>
          </a:xfrm>
          <a:prstGeom prst="rect">
            <a:avLst/>
          </a:prstGeom>
        </p:spPr>
      </p:pic>
      <p:pic>
        <p:nvPicPr>
          <p:cNvPr id="23" name="Graphic 22" descr="Group success with solid fill">
            <a:extLst>
              <a:ext uri="{FF2B5EF4-FFF2-40B4-BE49-F238E27FC236}">
                <a16:creationId xmlns:a16="http://schemas.microsoft.com/office/drawing/2014/main" id="{06A2C973-2D85-52FC-5B60-F0092C415E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30012" y="8975678"/>
            <a:ext cx="914400" cy="914400"/>
          </a:xfrm>
          <a:prstGeom prst="rect">
            <a:avLst/>
          </a:prstGeom>
        </p:spPr>
      </p:pic>
      <p:pic>
        <p:nvPicPr>
          <p:cNvPr id="24" name="Graphic 23" descr="Group success outline">
            <a:extLst>
              <a:ext uri="{FF2B5EF4-FFF2-40B4-BE49-F238E27FC236}">
                <a16:creationId xmlns:a16="http://schemas.microsoft.com/office/drawing/2014/main" id="{1FAACACA-4D79-2CEF-A429-316E00DC02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82540" y="8956680"/>
            <a:ext cx="914400" cy="9144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5D2DA7D-5B79-7E87-8209-A046E52C0635}"/>
              </a:ext>
            </a:extLst>
          </p:cNvPr>
          <p:cNvSpPr/>
          <p:nvPr/>
        </p:nvSpPr>
        <p:spPr>
          <a:xfrm>
            <a:off x="-4349291" y="3717040"/>
            <a:ext cx="3062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Wellness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B365D7D-D9CC-41E7-D3AC-D549228B965A}"/>
              </a:ext>
            </a:extLst>
          </p:cNvPr>
          <p:cNvCxnSpPr>
            <a:cxnSpLocks/>
          </p:cNvCxnSpPr>
          <p:nvPr/>
        </p:nvCxnSpPr>
        <p:spPr>
          <a:xfrm>
            <a:off x="303555" y="1907177"/>
            <a:ext cx="65312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qr code with a dinosaur&#10;&#10;Description automatically generated">
            <a:extLst>
              <a:ext uri="{FF2B5EF4-FFF2-40B4-BE49-F238E27FC236}">
                <a16:creationId xmlns:a16="http://schemas.microsoft.com/office/drawing/2014/main" id="{A009442A-2504-5F73-D803-510ABF585F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93" y="6454259"/>
            <a:ext cx="1218185" cy="121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66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FEF483-2378-E5DB-EEBD-1AA4E005F165}"/>
              </a:ext>
            </a:extLst>
          </p:cNvPr>
          <p:cNvSpPr/>
          <p:nvPr/>
        </p:nvSpPr>
        <p:spPr>
          <a:xfrm>
            <a:off x="207135" y="100038"/>
            <a:ext cx="5673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Why Choose Us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AAB1FF-69CA-0A8A-FA90-B2F7EC47F4D6}"/>
              </a:ext>
            </a:extLst>
          </p:cNvPr>
          <p:cNvSpPr/>
          <p:nvPr/>
        </p:nvSpPr>
        <p:spPr>
          <a:xfrm>
            <a:off x="0" y="3190780"/>
            <a:ext cx="5219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How We Differ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</a:p>
        </p:txBody>
      </p:sp>
      <p:pic>
        <p:nvPicPr>
          <p:cNvPr id="7" name="Graphic 6" descr="Group success with solid fill">
            <a:extLst>
              <a:ext uri="{FF2B5EF4-FFF2-40B4-BE49-F238E27FC236}">
                <a16:creationId xmlns:a16="http://schemas.microsoft.com/office/drawing/2014/main" id="{1BD1E2D2-7D8D-9EBC-77D8-9ACA63132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9317" y="8955183"/>
            <a:ext cx="914400" cy="914400"/>
          </a:xfrm>
          <a:prstGeom prst="rect">
            <a:avLst/>
          </a:prstGeom>
        </p:spPr>
      </p:pic>
      <p:pic>
        <p:nvPicPr>
          <p:cNvPr id="8" name="Graphic 7" descr="Group success outline">
            <a:extLst>
              <a:ext uri="{FF2B5EF4-FFF2-40B4-BE49-F238E27FC236}">
                <a16:creationId xmlns:a16="http://schemas.microsoft.com/office/drawing/2014/main" id="{B2F908C0-B087-71B8-1235-35476D964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555" y="8996495"/>
            <a:ext cx="914400" cy="914400"/>
          </a:xfrm>
          <a:prstGeom prst="rect">
            <a:avLst/>
          </a:prstGeom>
        </p:spPr>
      </p:pic>
      <p:pic>
        <p:nvPicPr>
          <p:cNvPr id="10" name="Graphic 9" descr="Group success with solid fill">
            <a:extLst>
              <a:ext uri="{FF2B5EF4-FFF2-40B4-BE49-F238E27FC236}">
                <a16:creationId xmlns:a16="http://schemas.microsoft.com/office/drawing/2014/main" id="{9A6627B8-D822-4716-C31A-08DA6DA17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9958" y="8958802"/>
            <a:ext cx="914400" cy="914400"/>
          </a:xfrm>
          <a:prstGeom prst="rect">
            <a:avLst/>
          </a:prstGeom>
        </p:spPr>
      </p:pic>
      <p:pic>
        <p:nvPicPr>
          <p:cNvPr id="11" name="Graphic 10" descr="Group success outline">
            <a:extLst>
              <a:ext uri="{FF2B5EF4-FFF2-40B4-BE49-F238E27FC236}">
                <a16:creationId xmlns:a16="http://schemas.microsoft.com/office/drawing/2014/main" id="{E12C0F55-DD1B-85E0-F24E-0C67D7F408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01211" y="8996495"/>
            <a:ext cx="914400" cy="914400"/>
          </a:xfrm>
          <a:prstGeom prst="rect">
            <a:avLst/>
          </a:prstGeom>
        </p:spPr>
      </p:pic>
      <p:pic>
        <p:nvPicPr>
          <p:cNvPr id="12" name="Graphic 11" descr="Group success with solid fill">
            <a:extLst>
              <a:ext uri="{FF2B5EF4-FFF2-40B4-BE49-F238E27FC236}">
                <a16:creationId xmlns:a16="http://schemas.microsoft.com/office/drawing/2014/main" id="{8B417374-5663-993F-263E-656F4E91A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0012" y="8975678"/>
            <a:ext cx="914400" cy="914400"/>
          </a:xfrm>
          <a:prstGeom prst="rect">
            <a:avLst/>
          </a:prstGeom>
        </p:spPr>
      </p:pic>
      <p:pic>
        <p:nvPicPr>
          <p:cNvPr id="13" name="Graphic 12" descr="Group success outline">
            <a:extLst>
              <a:ext uri="{FF2B5EF4-FFF2-40B4-BE49-F238E27FC236}">
                <a16:creationId xmlns:a16="http://schemas.microsoft.com/office/drawing/2014/main" id="{C608FFF3-C890-2553-3294-FCF3494454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2540" y="8956680"/>
            <a:ext cx="914400" cy="914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06A125-8014-7C3D-4B1A-48390C0B2A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5" y="1034722"/>
            <a:ext cx="2554510" cy="2051790"/>
          </a:xfrm>
          <a:prstGeom prst="rect">
            <a:avLst/>
          </a:prstGeom>
        </p:spPr>
      </p:pic>
      <p:grpSp>
        <p:nvGrpSpPr>
          <p:cNvPr id="15" name="Group 28">
            <a:extLst>
              <a:ext uri="{FF2B5EF4-FFF2-40B4-BE49-F238E27FC236}">
                <a16:creationId xmlns:a16="http://schemas.microsoft.com/office/drawing/2014/main" id="{E8240C39-85E3-4D39-7DF0-8AFB31AF81A0}"/>
              </a:ext>
            </a:extLst>
          </p:cNvPr>
          <p:cNvGrpSpPr/>
          <p:nvPr/>
        </p:nvGrpSpPr>
        <p:grpSpPr>
          <a:xfrm>
            <a:off x="6049303" y="2740982"/>
            <a:ext cx="894674" cy="1822923"/>
            <a:chOff x="-2" y="0"/>
            <a:chExt cx="3562565" cy="4172466"/>
          </a:xfrm>
        </p:grpSpPr>
        <p:sp>
          <p:nvSpPr>
            <p:cNvPr id="16" name="TextBox 53">
              <a:extLst>
                <a:ext uri="{FF2B5EF4-FFF2-40B4-BE49-F238E27FC236}">
                  <a16:creationId xmlns:a16="http://schemas.microsoft.com/office/drawing/2014/main" id="{D84B0062-F588-6F7A-232C-A3F363FED611}"/>
                </a:ext>
              </a:extLst>
            </p:cNvPr>
            <p:cNvSpPr txBox="1"/>
            <p:nvPr/>
          </p:nvSpPr>
          <p:spPr>
            <a:xfrm>
              <a:off x="272678" y="3825742"/>
              <a:ext cx="3173571" cy="3467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 algn="ctr">
                <a:defRPr sz="1600">
                  <a:solidFill>
                    <a:srgbClr val="595959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rPr sz="1200" dirty="0"/>
                <a:t>Gene expression profile</a:t>
              </a:r>
            </a:p>
          </p:txBody>
        </p:sp>
        <p:grpSp>
          <p:nvGrpSpPr>
            <p:cNvPr id="17" name="Group 27">
              <a:extLst>
                <a:ext uri="{FF2B5EF4-FFF2-40B4-BE49-F238E27FC236}">
                  <a16:creationId xmlns:a16="http://schemas.microsoft.com/office/drawing/2014/main" id="{B139761B-0874-E8AE-6ED4-37AC1622E26B}"/>
                </a:ext>
              </a:extLst>
            </p:cNvPr>
            <p:cNvGrpSpPr/>
            <p:nvPr/>
          </p:nvGrpSpPr>
          <p:grpSpPr>
            <a:xfrm>
              <a:off x="-2" y="0"/>
              <a:ext cx="3562565" cy="3824560"/>
              <a:chOff x="-1" y="0"/>
              <a:chExt cx="3562563" cy="3824559"/>
            </a:xfrm>
          </p:grpSpPr>
          <p:pic>
            <p:nvPicPr>
              <p:cNvPr id="18" name="Picture 1" descr="Picture 1">
                <a:extLst>
                  <a:ext uri="{FF2B5EF4-FFF2-40B4-BE49-F238E27FC236}">
                    <a16:creationId xmlns:a16="http://schemas.microsoft.com/office/drawing/2014/main" id="{9ACB3142-1570-987C-3952-FB4101BF3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r="34271"/>
              <a:stretch>
                <a:fillRect/>
              </a:stretch>
            </p:blipFill>
            <p:spPr>
              <a:xfrm>
                <a:off x="12697" y="162112"/>
                <a:ext cx="3493678" cy="361666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9" name="Rectangle 56">
                <a:extLst>
                  <a:ext uri="{FF2B5EF4-FFF2-40B4-BE49-F238E27FC236}">
                    <a16:creationId xmlns:a16="http://schemas.microsoft.com/office/drawing/2014/main" id="{5DE5EEC6-197D-8333-FC5B-3D6815C66A25}"/>
                  </a:ext>
                </a:extLst>
              </p:cNvPr>
              <p:cNvSpPr/>
              <p:nvPr/>
            </p:nvSpPr>
            <p:spPr>
              <a:xfrm>
                <a:off x="12697" y="162111"/>
                <a:ext cx="3499065" cy="244122"/>
              </a:xfrm>
              <a:prstGeom prst="rect">
                <a:avLst/>
              </a:prstGeom>
              <a:solidFill>
                <a:srgbClr val="5959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>
                  <a:defRPr sz="21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575"/>
              </a:p>
            </p:txBody>
          </p:sp>
          <p:sp>
            <p:nvSpPr>
              <p:cNvPr id="20" name="Straight Connector 57">
                <a:extLst>
                  <a:ext uri="{FF2B5EF4-FFF2-40B4-BE49-F238E27FC236}">
                    <a16:creationId xmlns:a16="http://schemas.microsoft.com/office/drawing/2014/main" id="{0DDEBC19-D1D2-91F3-6ADD-FC620982CE4D}"/>
                  </a:ext>
                </a:extLst>
              </p:cNvPr>
              <p:cNvSpPr/>
              <p:nvPr/>
            </p:nvSpPr>
            <p:spPr>
              <a:xfrm flipH="1">
                <a:off x="1792949" y="0"/>
                <a:ext cx="1" cy="3824559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1" name="TextBox 58">
                <a:extLst>
                  <a:ext uri="{FF2B5EF4-FFF2-40B4-BE49-F238E27FC236}">
                    <a16:creationId xmlns:a16="http://schemas.microsoft.com/office/drawing/2014/main" id="{2EC9F006-D305-489B-05E9-9338779E1F74}"/>
                  </a:ext>
                </a:extLst>
              </p:cNvPr>
              <p:cNvSpPr txBox="1"/>
              <p:nvPr/>
            </p:nvSpPr>
            <p:spPr>
              <a:xfrm>
                <a:off x="-1" y="119642"/>
                <a:ext cx="1790220" cy="3152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>
                <a:lvl1pPr algn="ctr">
                  <a:defRPr sz="14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sz="1050"/>
                  <a:t>YOUNG</a:t>
                </a:r>
              </a:p>
            </p:txBody>
          </p:sp>
          <p:sp>
            <p:nvSpPr>
              <p:cNvPr id="22" name="TextBox 59">
                <a:extLst>
                  <a:ext uri="{FF2B5EF4-FFF2-40B4-BE49-F238E27FC236}">
                    <a16:creationId xmlns:a16="http://schemas.microsoft.com/office/drawing/2014/main" id="{FB7B7561-6676-C615-023B-0CBBE3663989}"/>
                  </a:ext>
                </a:extLst>
              </p:cNvPr>
              <p:cNvSpPr txBox="1"/>
              <p:nvPr/>
            </p:nvSpPr>
            <p:spPr>
              <a:xfrm>
                <a:off x="1772344" y="119642"/>
                <a:ext cx="1790218" cy="3152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>
                <a:lvl1pPr algn="ctr">
                  <a:defRPr sz="14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sz="1050"/>
                  <a:t>OLD</a:t>
                </a:r>
              </a:p>
            </p:txBody>
          </p:sp>
        </p:grpSp>
      </p:grpSp>
      <p:sp>
        <p:nvSpPr>
          <p:cNvPr id="23" name="Freeform 51">
            <a:extLst>
              <a:ext uri="{FF2B5EF4-FFF2-40B4-BE49-F238E27FC236}">
                <a16:creationId xmlns:a16="http://schemas.microsoft.com/office/drawing/2014/main" id="{4C3B9077-8217-F7E3-1723-0C0EDE7EF7BB}"/>
              </a:ext>
            </a:extLst>
          </p:cNvPr>
          <p:cNvSpPr/>
          <p:nvPr/>
        </p:nvSpPr>
        <p:spPr>
          <a:xfrm rot="16200000">
            <a:off x="5396344" y="3525789"/>
            <a:ext cx="923330" cy="253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98"/>
                </a:moveTo>
                <a:lnTo>
                  <a:pt x="6635" y="2534"/>
                </a:lnTo>
                <a:lnTo>
                  <a:pt x="6635" y="0"/>
                </a:lnTo>
                <a:lnTo>
                  <a:pt x="9899" y="0"/>
                </a:lnTo>
                <a:cubicBezTo>
                  <a:pt x="9684" y="704"/>
                  <a:pt x="10120" y="1832"/>
                  <a:pt x="9899" y="2534"/>
                </a:cubicBezTo>
                <a:lnTo>
                  <a:pt x="21600" y="21600"/>
                </a:lnTo>
                <a:lnTo>
                  <a:pt x="0" y="21598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8AB0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34289" rIns="34289" anchor="ctr"/>
          <a:lstStyle/>
          <a:p>
            <a:pPr algn="ctr">
              <a:defRPr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575"/>
          </a:p>
        </p:txBody>
      </p:sp>
      <p:pic>
        <p:nvPicPr>
          <p:cNvPr id="24" name="Picture 2" descr="Picture 2">
            <a:extLst>
              <a:ext uri="{FF2B5EF4-FFF2-40B4-BE49-F238E27FC236}">
                <a16:creationId xmlns:a16="http://schemas.microsoft.com/office/drawing/2014/main" id="{B607E726-0946-101C-5A4E-281A8932AF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3918" y="3406236"/>
            <a:ext cx="519851" cy="581593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Rectangle 2">
            <a:extLst>
              <a:ext uri="{FF2B5EF4-FFF2-40B4-BE49-F238E27FC236}">
                <a16:creationId xmlns:a16="http://schemas.microsoft.com/office/drawing/2014/main" id="{AF35ADDD-86B9-09B3-E65D-86539C5598A3}"/>
              </a:ext>
            </a:extLst>
          </p:cNvPr>
          <p:cNvSpPr txBox="1"/>
          <p:nvPr/>
        </p:nvSpPr>
        <p:spPr>
          <a:xfrm>
            <a:off x="2670473" y="1263654"/>
            <a:ext cx="1369971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 sz="2800">
                <a:solidFill>
                  <a:srgbClr val="808080"/>
                </a:solidFill>
                <a:latin typeface="Bebas Neue"/>
                <a:ea typeface="Bebas Neue"/>
                <a:cs typeface="Bebas Neue"/>
                <a:sym typeface="Bebas Neue"/>
              </a:defRPr>
            </a:pPr>
            <a:r>
              <a:rPr sz="1600" dirty="0">
                <a:latin typeface="Verlag Book" pitchFamily="2" charset="0"/>
              </a:rPr>
              <a:t>Nutrition</a:t>
            </a:r>
          </a:p>
          <a:p>
            <a:pPr>
              <a:defRPr sz="2800">
                <a:solidFill>
                  <a:srgbClr val="808080"/>
                </a:solidFill>
                <a:latin typeface="Bebas Neue"/>
                <a:ea typeface="Bebas Neue"/>
                <a:cs typeface="Bebas Neue"/>
                <a:sym typeface="Bebas Neue"/>
              </a:defRPr>
            </a:pPr>
            <a:r>
              <a:rPr sz="1600" dirty="0">
                <a:latin typeface="Verlag Book" pitchFamily="2" charset="0"/>
              </a:rPr>
              <a:t>Medicine</a:t>
            </a:r>
          </a:p>
          <a:p>
            <a:pPr>
              <a:defRPr sz="2800">
                <a:solidFill>
                  <a:srgbClr val="808080"/>
                </a:solidFill>
                <a:latin typeface="Bebas Neue"/>
                <a:ea typeface="Bebas Neue"/>
                <a:cs typeface="Bebas Neue"/>
                <a:sym typeface="Bebas Neue"/>
              </a:defRPr>
            </a:pPr>
            <a:r>
              <a:rPr sz="1600" dirty="0">
                <a:latin typeface="Verlag Book" pitchFamily="2" charset="0"/>
              </a:rPr>
              <a:t>Pharmacology</a:t>
            </a:r>
          </a:p>
          <a:p>
            <a:pPr>
              <a:defRPr sz="2800">
                <a:solidFill>
                  <a:srgbClr val="808080"/>
                </a:solidFill>
                <a:latin typeface="Bebas Neue"/>
                <a:ea typeface="Bebas Neue"/>
                <a:cs typeface="Bebas Neue"/>
                <a:sym typeface="Bebas Neue"/>
              </a:defRPr>
            </a:pPr>
            <a:r>
              <a:rPr sz="1600" dirty="0">
                <a:latin typeface="Verlag Book" pitchFamily="2" charset="0"/>
              </a:rPr>
              <a:t>Biochemistry</a:t>
            </a:r>
          </a:p>
          <a:p>
            <a:pPr>
              <a:defRPr sz="2800">
                <a:solidFill>
                  <a:srgbClr val="808080"/>
                </a:solidFill>
                <a:latin typeface="Bebas Neue"/>
                <a:ea typeface="Bebas Neue"/>
                <a:cs typeface="Bebas Neue"/>
                <a:sym typeface="Bebas Neue"/>
              </a:defRPr>
            </a:pPr>
            <a:r>
              <a:rPr sz="1600" dirty="0">
                <a:latin typeface="Verlag Book" pitchFamily="2" charset="0"/>
              </a:rPr>
              <a:t>Dietetics</a:t>
            </a:r>
          </a:p>
          <a:p>
            <a:pPr>
              <a:defRPr sz="2800">
                <a:solidFill>
                  <a:srgbClr val="808080"/>
                </a:solidFill>
                <a:latin typeface="Bebas Neue"/>
                <a:ea typeface="Bebas Neue"/>
                <a:cs typeface="Bebas Neue"/>
                <a:sym typeface="Bebas Neue"/>
              </a:defRPr>
            </a:pPr>
            <a:r>
              <a:rPr sz="1600" dirty="0">
                <a:latin typeface="Verlag Book" pitchFamily="2" charset="0"/>
              </a:rPr>
              <a:t>Chemistry</a:t>
            </a: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74F5F5AD-85C5-F61B-197E-41ACBF2EC029}"/>
              </a:ext>
            </a:extLst>
          </p:cNvPr>
          <p:cNvSpPr txBox="1"/>
          <p:nvPr/>
        </p:nvSpPr>
        <p:spPr>
          <a:xfrm>
            <a:off x="3966517" y="1221255"/>
            <a:ext cx="1740937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 sz="2800">
                <a:solidFill>
                  <a:srgbClr val="808080"/>
                </a:solidFill>
                <a:latin typeface="Bebas Neue"/>
                <a:ea typeface="Bebas Neue"/>
                <a:cs typeface="Bebas Neue"/>
                <a:sym typeface="Bebas Neue"/>
              </a:defRPr>
            </a:pPr>
            <a:r>
              <a:rPr sz="1600" dirty="0">
                <a:latin typeface="Verlag Book" pitchFamily="2" charset="0"/>
              </a:rPr>
              <a:t>Toxicology</a:t>
            </a:r>
          </a:p>
          <a:p>
            <a:pPr>
              <a:defRPr sz="2800">
                <a:solidFill>
                  <a:srgbClr val="808080"/>
                </a:solidFill>
                <a:latin typeface="Bebas Neue"/>
                <a:ea typeface="Bebas Neue"/>
                <a:cs typeface="Bebas Neue"/>
                <a:sym typeface="Bebas Neue"/>
              </a:defRPr>
            </a:pPr>
            <a:r>
              <a:rPr sz="1600" dirty="0">
                <a:latin typeface="Verlag Book" pitchFamily="2" charset="0"/>
              </a:rPr>
              <a:t>Immunology</a:t>
            </a:r>
          </a:p>
          <a:p>
            <a:pPr>
              <a:defRPr sz="2800">
                <a:solidFill>
                  <a:srgbClr val="808080"/>
                </a:solidFill>
                <a:latin typeface="Bebas Neue"/>
                <a:ea typeface="Bebas Neue"/>
                <a:cs typeface="Bebas Neue"/>
                <a:sym typeface="Bebas Neue"/>
              </a:defRPr>
            </a:pPr>
            <a:r>
              <a:rPr lang="en-US" sz="1600" dirty="0">
                <a:latin typeface="Verlag Book" pitchFamily="2" charset="0"/>
              </a:rPr>
              <a:t>F</a:t>
            </a:r>
            <a:r>
              <a:rPr sz="1600" dirty="0">
                <a:latin typeface="Verlag Book" pitchFamily="2" charset="0"/>
              </a:rPr>
              <a:t>ood science</a:t>
            </a:r>
          </a:p>
          <a:p>
            <a:pPr>
              <a:defRPr sz="2800">
                <a:solidFill>
                  <a:srgbClr val="808080"/>
                </a:solidFill>
                <a:latin typeface="Bebas Neue"/>
                <a:ea typeface="Bebas Neue"/>
                <a:cs typeface="Bebas Neue"/>
                <a:sym typeface="Bebas Neue"/>
              </a:defRPr>
            </a:pPr>
            <a:r>
              <a:rPr sz="1600" dirty="0">
                <a:latin typeface="Verlag Book" pitchFamily="2" charset="0"/>
              </a:rPr>
              <a:t>Physics</a:t>
            </a:r>
          </a:p>
          <a:p>
            <a:pPr>
              <a:defRPr sz="2800">
                <a:solidFill>
                  <a:srgbClr val="808080"/>
                </a:solidFill>
                <a:latin typeface="Bebas Neue"/>
                <a:ea typeface="Bebas Neue"/>
                <a:cs typeface="Bebas Neue"/>
                <a:sym typeface="Bebas Neue"/>
              </a:defRPr>
            </a:pPr>
            <a:r>
              <a:rPr sz="1600" dirty="0">
                <a:latin typeface="Verlag Book" pitchFamily="2" charset="0"/>
              </a:rPr>
              <a:t>Biomedical engineering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62C8ED0-A7D0-D3FD-E07A-47B2D59345D5}"/>
              </a:ext>
            </a:extLst>
          </p:cNvPr>
          <p:cNvSpPr/>
          <p:nvPr/>
        </p:nvSpPr>
        <p:spPr>
          <a:xfrm>
            <a:off x="-75987" y="2764573"/>
            <a:ext cx="290214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400" b="1" cap="none" spc="0" dirty="0">
                <a:ln/>
                <a:solidFill>
                  <a:schemeClr val="accent4"/>
                </a:solidFill>
                <a:effectLst/>
              </a:rPr>
              <a:t>75 Full Time Scientist / 40 PHD’s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76FA2D6-12D2-8664-2EE0-FB9296F6C5F3}"/>
              </a:ext>
            </a:extLst>
          </p:cNvPr>
          <p:cNvSpPr/>
          <p:nvPr/>
        </p:nvSpPr>
        <p:spPr>
          <a:xfrm>
            <a:off x="5434802" y="989859"/>
            <a:ext cx="17182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400" b="1" dirty="0">
                <a:ln/>
                <a:solidFill>
                  <a:schemeClr val="accent4"/>
                </a:solidFill>
              </a:rPr>
              <a:t>$60 Million Annual</a:t>
            </a:r>
          </a:p>
          <a:p>
            <a:pPr algn="ctr"/>
            <a:r>
              <a:rPr lang="en-US" sz="1400" b="1" dirty="0">
                <a:ln/>
                <a:solidFill>
                  <a:schemeClr val="accent4"/>
                </a:solidFill>
              </a:rPr>
              <a:t>R&amp;D Budget </a:t>
            </a:r>
            <a:endParaRPr lang="en-US" sz="1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id="{BCC0FCEF-4B62-1BF1-007E-079074E3DFB6}"/>
              </a:ext>
            </a:extLst>
          </p:cNvPr>
          <p:cNvSpPr txBox="1"/>
          <p:nvPr/>
        </p:nvSpPr>
        <p:spPr>
          <a:xfrm>
            <a:off x="2720758" y="966539"/>
            <a:ext cx="214725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400">
                <a:solidFill>
                  <a:srgbClr val="578726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rPr sz="2000" b="1" dirty="0">
                <a:solidFill>
                  <a:srgbClr val="22C2E5"/>
                </a:solidFill>
                <a:latin typeface="Verlag" pitchFamily="2" charset="0"/>
              </a:rPr>
              <a:t>Scientific Disciplines</a:t>
            </a:r>
          </a:p>
        </p:txBody>
      </p:sp>
      <p:pic>
        <p:nvPicPr>
          <p:cNvPr id="31" name="image35.png" descr="image35.png">
            <a:extLst>
              <a:ext uri="{FF2B5EF4-FFF2-40B4-BE49-F238E27FC236}">
                <a16:creationId xmlns:a16="http://schemas.microsoft.com/office/drawing/2014/main" id="{B9CCF290-22D1-2DDA-9003-031B1028338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519" t="27405" r="-6323"/>
          <a:stretch/>
        </p:blipFill>
        <p:spPr>
          <a:xfrm>
            <a:off x="5442122" y="5105043"/>
            <a:ext cx="1917356" cy="1033535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Rectangle 1">
            <a:extLst>
              <a:ext uri="{FF2B5EF4-FFF2-40B4-BE49-F238E27FC236}">
                <a16:creationId xmlns:a16="http://schemas.microsoft.com/office/drawing/2014/main" id="{D184FF21-4708-6BCD-353E-E8233C967635}"/>
              </a:ext>
            </a:extLst>
          </p:cNvPr>
          <p:cNvSpPr txBox="1"/>
          <p:nvPr/>
        </p:nvSpPr>
        <p:spPr>
          <a:xfrm>
            <a:off x="4253422" y="4227792"/>
            <a:ext cx="1731243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400">
                <a:solidFill>
                  <a:srgbClr val="578726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rPr lang="en-US" sz="2000" b="1" dirty="0">
                <a:solidFill>
                  <a:srgbClr val="22C2E5"/>
                </a:solidFill>
                <a:latin typeface="Verlag" pitchFamily="2" charset="0"/>
              </a:rPr>
              <a:t>True Epigenetics</a:t>
            </a:r>
          </a:p>
          <a:p>
            <a:endParaRPr lang="en-US" sz="2000" b="1" dirty="0">
              <a:solidFill>
                <a:srgbClr val="22C2E5"/>
              </a:solidFill>
              <a:latin typeface="Verlag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47F59AF-451D-FDEC-CA43-C3F8F1FF6AD8}"/>
              </a:ext>
            </a:extLst>
          </p:cNvPr>
          <p:cNvCxnSpPr>
            <a:cxnSpLocks/>
          </p:cNvCxnSpPr>
          <p:nvPr/>
        </p:nvCxnSpPr>
        <p:spPr>
          <a:xfrm>
            <a:off x="5496940" y="2698583"/>
            <a:ext cx="186253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373C7E3-ADC5-533F-E1D3-AC1D88436719}"/>
              </a:ext>
            </a:extLst>
          </p:cNvPr>
          <p:cNvCxnSpPr>
            <a:cxnSpLocks/>
          </p:cNvCxnSpPr>
          <p:nvPr/>
        </p:nvCxnSpPr>
        <p:spPr>
          <a:xfrm>
            <a:off x="5496940" y="2703127"/>
            <a:ext cx="186253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DE0C6B78-CFFD-9A70-8B47-2504942AB6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7322728"/>
            <a:ext cx="1966535" cy="154552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589AAC8-64A6-3C63-3CA9-A2B19994BC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5008" y="7401005"/>
            <a:ext cx="1966471" cy="149592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C4E9BE1-D7F2-1477-814B-FE99A3757D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193" y="7354474"/>
            <a:ext cx="2149488" cy="151377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7A9D99F-5EC8-C5D3-BE90-2002B87D2A81}"/>
              </a:ext>
            </a:extLst>
          </p:cNvPr>
          <p:cNvSpPr txBox="1"/>
          <p:nvPr/>
        </p:nvSpPr>
        <p:spPr>
          <a:xfrm>
            <a:off x="82083" y="6782318"/>
            <a:ext cx="5036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Global Research Facilities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F6CFA2E-D077-CCFD-E440-DB9CA76FA6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01474" y="7401005"/>
            <a:ext cx="1747651" cy="1495928"/>
          </a:xfrm>
          <a:prstGeom prst="rect">
            <a:avLst/>
          </a:prstGeom>
        </p:spPr>
      </p:pic>
      <p:pic>
        <p:nvPicPr>
          <p:cNvPr id="9" name="Graphic 8" descr="Hero Male with solid fill">
            <a:extLst>
              <a:ext uri="{FF2B5EF4-FFF2-40B4-BE49-F238E27FC236}">
                <a16:creationId xmlns:a16="http://schemas.microsoft.com/office/drawing/2014/main" id="{EEBDA26B-44A1-B546-F517-D17E6C5882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00800" y="84979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6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withEffect">
                                  <p:stCondLst>
                                    <p:cond delay="35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3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35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dvAuto="0"/>
      <p:bldP spid="23" grpId="0" animBg="1" advAuto="0"/>
      <p:bldP spid="24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Group success with solid fill">
            <a:extLst>
              <a:ext uri="{FF2B5EF4-FFF2-40B4-BE49-F238E27FC236}">
                <a16:creationId xmlns:a16="http://schemas.microsoft.com/office/drawing/2014/main" id="{78631DAA-0777-7386-B874-61E468A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9317" y="8955183"/>
            <a:ext cx="914400" cy="914400"/>
          </a:xfrm>
          <a:prstGeom prst="rect">
            <a:avLst/>
          </a:prstGeom>
        </p:spPr>
      </p:pic>
      <p:pic>
        <p:nvPicPr>
          <p:cNvPr id="5" name="Graphic 4" descr="Group success outline">
            <a:extLst>
              <a:ext uri="{FF2B5EF4-FFF2-40B4-BE49-F238E27FC236}">
                <a16:creationId xmlns:a16="http://schemas.microsoft.com/office/drawing/2014/main" id="{A99BCF63-A8CF-DE1B-622D-3BAB44735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555" y="8996495"/>
            <a:ext cx="914400" cy="914400"/>
          </a:xfrm>
          <a:prstGeom prst="rect">
            <a:avLst/>
          </a:prstGeom>
        </p:spPr>
      </p:pic>
      <p:pic>
        <p:nvPicPr>
          <p:cNvPr id="6" name="Graphic 5" descr="Group success with solid fill">
            <a:extLst>
              <a:ext uri="{FF2B5EF4-FFF2-40B4-BE49-F238E27FC236}">
                <a16:creationId xmlns:a16="http://schemas.microsoft.com/office/drawing/2014/main" id="{D4B84689-479B-43BA-1DAF-709499C8E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9958" y="8958802"/>
            <a:ext cx="914400" cy="914400"/>
          </a:xfrm>
          <a:prstGeom prst="rect">
            <a:avLst/>
          </a:prstGeom>
        </p:spPr>
      </p:pic>
      <p:pic>
        <p:nvPicPr>
          <p:cNvPr id="7" name="Graphic 6" descr="Group success outline">
            <a:extLst>
              <a:ext uri="{FF2B5EF4-FFF2-40B4-BE49-F238E27FC236}">
                <a16:creationId xmlns:a16="http://schemas.microsoft.com/office/drawing/2014/main" id="{00A317E5-1933-402A-3813-9DA3C77A7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01211" y="8996495"/>
            <a:ext cx="914400" cy="914400"/>
          </a:xfrm>
          <a:prstGeom prst="rect">
            <a:avLst/>
          </a:prstGeom>
        </p:spPr>
      </p:pic>
      <p:pic>
        <p:nvPicPr>
          <p:cNvPr id="8" name="Graphic 7" descr="Group success with solid fill">
            <a:extLst>
              <a:ext uri="{FF2B5EF4-FFF2-40B4-BE49-F238E27FC236}">
                <a16:creationId xmlns:a16="http://schemas.microsoft.com/office/drawing/2014/main" id="{5688C87C-1419-8D8D-E3A8-1145ADDC2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0012" y="8975678"/>
            <a:ext cx="914400" cy="914400"/>
          </a:xfrm>
          <a:prstGeom prst="rect">
            <a:avLst/>
          </a:prstGeom>
        </p:spPr>
      </p:pic>
      <p:pic>
        <p:nvPicPr>
          <p:cNvPr id="9" name="Graphic 8" descr="Group success outline">
            <a:extLst>
              <a:ext uri="{FF2B5EF4-FFF2-40B4-BE49-F238E27FC236}">
                <a16:creationId xmlns:a16="http://schemas.microsoft.com/office/drawing/2014/main" id="{DB6E9061-4BA8-E88C-4919-452C55DF21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2540" y="8956680"/>
            <a:ext cx="914400" cy="914400"/>
          </a:xfrm>
          <a:prstGeom prst="rect">
            <a:avLst/>
          </a:prstGeom>
        </p:spPr>
      </p:pic>
      <p:pic>
        <p:nvPicPr>
          <p:cNvPr id="10" name="Graphic 9" descr="Hero Male with solid fill">
            <a:extLst>
              <a:ext uri="{FF2B5EF4-FFF2-40B4-BE49-F238E27FC236}">
                <a16:creationId xmlns:a16="http://schemas.microsoft.com/office/drawing/2014/main" id="{CED55964-6F66-5D21-B1E8-A1B164D7B1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06669" y="8269383"/>
            <a:ext cx="914400" cy="9144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FB66C4D-22BA-7FB6-4ACA-C461EA227218}"/>
              </a:ext>
            </a:extLst>
          </p:cNvPr>
          <p:cNvCxnSpPr>
            <a:cxnSpLocks/>
          </p:cNvCxnSpPr>
          <p:nvPr/>
        </p:nvCxnSpPr>
        <p:spPr>
          <a:xfrm>
            <a:off x="5452662" y="2698583"/>
            <a:ext cx="186253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591B1D-EF73-329C-7FA9-3305FCBD01BA}"/>
              </a:ext>
            </a:extLst>
          </p:cNvPr>
          <p:cNvCxnSpPr>
            <a:cxnSpLocks/>
          </p:cNvCxnSpPr>
          <p:nvPr/>
        </p:nvCxnSpPr>
        <p:spPr>
          <a:xfrm>
            <a:off x="5496940" y="2698583"/>
            <a:ext cx="186253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D96371-A1CB-6B68-5BB7-5B16C265B7D9}"/>
              </a:ext>
            </a:extLst>
          </p:cNvPr>
          <p:cNvCxnSpPr>
            <a:cxnSpLocks/>
          </p:cNvCxnSpPr>
          <p:nvPr/>
        </p:nvCxnSpPr>
        <p:spPr>
          <a:xfrm>
            <a:off x="0" y="2698583"/>
            <a:ext cx="186253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A66825-0F32-5CBC-7395-6ECFD07F0F1D}"/>
              </a:ext>
            </a:extLst>
          </p:cNvPr>
          <p:cNvCxnSpPr>
            <a:cxnSpLocks/>
          </p:cNvCxnSpPr>
          <p:nvPr/>
        </p:nvCxnSpPr>
        <p:spPr>
          <a:xfrm>
            <a:off x="0" y="2698583"/>
            <a:ext cx="186253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20106F0-D0F5-E084-FD3B-E33AD63C72C3}"/>
              </a:ext>
            </a:extLst>
          </p:cNvPr>
          <p:cNvSpPr txBox="1"/>
          <p:nvPr/>
        </p:nvSpPr>
        <p:spPr>
          <a:xfrm>
            <a:off x="133032" y="2750053"/>
            <a:ext cx="8638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We Only Use </a:t>
            </a:r>
            <a:r>
              <a:rPr lang="en-US" sz="28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Registered Dietitians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F1F9BF-43DC-9328-0804-6258A4F3B0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" y="-5094"/>
            <a:ext cx="1735946" cy="7609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F01DF2-E408-C547-5F1F-533D136A7D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6" y="1989780"/>
            <a:ext cx="1684283" cy="7088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B7F7120-1AEF-27D8-6070-734B4B97F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137" y="1000941"/>
            <a:ext cx="1138320" cy="103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DC403EAE-DA64-A673-EF7E-75515AAFD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133" y="67281"/>
            <a:ext cx="702324" cy="89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Dun &amp; Bradstreet">
            <a:extLst>
              <a:ext uri="{FF2B5EF4-FFF2-40B4-BE49-F238E27FC236}">
                <a16:creationId xmlns:a16="http://schemas.microsoft.com/office/drawing/2014/main" id="{E32A443E-3EF6-C1E7-0F99-8F0D6534D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42" y="859475"/>
            <a:ext cx="1138320" cy="113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69A4D07-FCFE-14FC-CB31-EF51D4FCC2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3" y="729074"/>
            <a:ext cx="633727" cy="464997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E4C4E52C-4126-6A1D-D79A-CDF87A081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154" y="1666187"/>
            <a:ext cx="1265176" cy="97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59824AC-03D7-FD9C-0390-8814B45F98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988" y="1570526"/>
            <a:ext cx="737935" cy="10766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747EB5E-BF90-235C-A1B4-388954A8FB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5" y="1652194"/>
            <a:ext cx="1006757" cy="100675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6315081-CACB-5D64-0480-C68D3173D72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9" b="27239"/>
          <a:stretch/>
        </p:blipFill>
        <p:spPr>
          <a:xfrm>
            <a:off x="2041959" y="801703"/>
            <a:ext cx="1767688" cy="64374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80FDB10-4748-FF3C-FAA1-2AB5F86F4B4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9" b="21462"/>
          <a:stretch/>
        </p:blipFill>
        <p:spPr>
          <a:xfrm>
            <a:off x="5352008" y="2114515"/>
            <a:ext cx="1869061" cy="5186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BE99C46-F997-8E33-6DA2-B762269F858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199" y="603897"/>
            <a:ext cx="1859834" cy="99356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7548737-38A6-7320-4880-FC8B6996006B}"/>
              </a:ext>
            </a:extLst>
          </p:cNvPr>
          <p:cNvSpPr/>
          <p:nvPr/>
        </p:nvSpPr>
        <p:spPr>
          <a:xfrm>
            <a:off x="1941287" y="-141920"/>
            <a:ext cx="3336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They Did.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817BE89-0D95-0081-050D-CBF16EC8D19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5" y="686149"/>
            <a:ext cx="1147477" cy="7424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146CE87-4656-6141-0015-EDAFEE041FD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29" y="86303"/>
            <a:ext cx="1074902" cy="80486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7E0DB5B-58A4-11A9-711A-583924582F38}"/>
              </a:ext>
            </a:extLst>
          </p:cNvPr>
          <p:cNvSpPr txBox="1"/>
          <p:nvPr/>
        </p:nvSpPr>
        <p:spPr>
          <a:xfrm>
            <a:off x="4355361" y="3328897"/>
            <a:ext cx="20387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Visit the Site to Learn More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5E684D-5551-3183-BD17-BECB472598B9}"/>
              </a:ext>
            </a:extLst>
          </p:cNvPr>
          <p:cNvSpPr txBox="1"/>
          <p:nvPr/>
        </p:nvSpPr>
        <p:spPr>
          <a:xfrm>
            <a:off x="617995" y="3323668"/>
            <a:ext cx="33262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Not A Certificate Holder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732B87-8302-46B2-C592-B2F2B266A72C}"/>
              </a:ext>
            </a:extLst>
          </p:cNvPr>
          <p:cNvSpPr txBox="1"/>
          <p:nvPr/>
        </p:nvSpPr>
        <p:spPr>
          <a:xfrm>
            <a:off x="627661" y="3606573"/>
            <a:ext cx="33262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Not A Coach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279E0E-B8A0-4D4E-B5EF-A49B0854C2DB}"/>
              </a:ext>
            </a:extLst>
          </p:cNvPr>
          <p:cNvSpPr txBox="1"/>
          <p:nvPr/>
        </p:nvSpPr>
        <p:spPr>
          <a:xfrm>
            <a:off x="627661" y="3928470"/>
            <a:ext cx="33262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Not A Weekend Warrior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5EE8159-0108-EF53-737B-CB67D91070FD}"/>
              </a:ext>
            </a:extLst>
          </p:cNvPr>
          <p:cNvSpPr txBox="1"/>
          <p:nvPr/>
        </p:nvSpPr>
        <p:spPr>
          <a:xfrm>
            <a:off x="136140" y="4359711"/>
            <a:ext cx="44464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A 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Registered Dietitian </a:t>
            </a:r>
            <a:r>
              <a:rPr lang="en-US" sz="1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+ There is Difference!</a:t>
            </a:r>
          </a:p>
        </p:txBody>
      </p:sp>
      <p:pic>
        <p:nvPicPr>
          <p:cNvPr id="37" name="Picture 36" descr="A qr code with a dinosaur&#10;&#10;Description automatically generated">
            <a:extLst>
              <a:ext uri="{FF2B5EF4-FFF2-40B4-BE49-F238E27FC236}">
                <a16:creationId xmlns:a16="http://schemas.microsoft.com/office/drawing/2014/main" id="{09E964D5-AAF7-DEB0-F663-1D936A7EFA4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91" y="4051608"/>
            <a:ext cx="1203272" cy="120327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5B259321-AD3A-95A0-BE66-400ABE1FB28D}"/>
              </a:ext>
            </a:extLst>
          </p:cNvPr>
          <p:cNvSpPr/>
          <p:nvPr/>
        </p:nvSpPr>
        <p:spPr>
          <a:xfrm>
            <a:off x="0" y="5384240"/>
            <a:ext cx="7467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How this Benefits you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31DB65-B521-DE29-E3B7-FEE4DCDE4905}"/>
              </a:ext>
            </a:extLst>
          </p:cNvPr>
          <p:cNvSpPr txBox="1"/>
          <p:nvPr/>
        </p:nvSpPr>
        <p:spPr>
          <a:xfrm>
            <a:off x="103856" y="6340613"/>
            <a:ext cx="44315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Surveys found from the Employee Benefit Advisor show that the total cost of a wellness program is </a:t>
            </a:r>
            <a:r>
              <a:rPr lang="en-US" b="1" i="0" dirty="0">
                <a:solidFill>
                  <a:srgbClr val="5F6368"/>
                </a:solidFill>
                <a:effectLst/>
                <a:latin typeface="Roboto" panose="02000000000000000000" pitchFamily="2" charset="0"/>
              </a:rPr>
              <a:t>between $150 and $1,200 per employee per year</a:t>
            </a:r>
            <a:r>
              <a:rPr lang="en-US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168EF08-41D3-8290-BA1C-55B1D3C424A7}"/>
              </a:ext>
            </a:extLst>
          </p:cNvPr>
          <p:cNvSpPr txBox="1"/>
          <p:nvPr/>
        </p:nvSpPr>
        <p:spPr>
          <a:xfrm>
            <a:off x="4607513" y="6482028"/>
            <a:ext cx="31207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90% Cheaper </a:t>
            </a:r>
          </a:p>
          <a:p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than the Rest! </a:t>
            </a:r>
            <a:endParaRPr lang="en-US" sz="1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1E322A-74A6-94C9-9AF0-EB95F7FE2C2F}"/>
              </a:ext>
            </a:extLst>
          </p:cNvPr>
          <p:cNvSpPr txBox="1"/>
          <p:nvPr/>
        </p:nvSpPr>
        <p:spPr>
          <a:xfrm>
            <a:off x="3657600" y="7392046"/>
            <a:ext cx="34022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$AVES YOU Money</a:t>
            </a:r>
            <a:endParaRPr lang="en-US" sz="1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9301E5C-79BC-85CD-A52C-4056211C1A10}"/>
              </a:ext>
            </a:extLst>
          </p:cNvPr>
          <p:cNvSpPr txBox="1"/>
          <p:nvPr/>
        </p:nvSpPr>
        <p:spPr>
          <a:xfrm>
            <a:off x="63296" y="7823723"/>
            <a:ext cx="31207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Healthier Employees</a:t>
            </a:r>
            <a:endParaRPr lang="en-US" sz="1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388C256-7108-6DBF-1F2C-CA72EF71C67C}"/>
              </a:ext>
            </a:extLst>
          </p:cNvPr>
          <p:cNvSpPr txBox="1"/>
          <p:nvPr/>
        </p:nvSpPr>
        <p:spPr>
          <a:xfrm>
            <a:off x="2306046" y="7881703"/>
            <a:ext cx="31207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Less Sick Days</a:t>
            </a:r>
            <a:endParaRPr lang="en-US" sz="1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BDE677-8636-425B-8004-939AFB89ED37}"/>
              </a:ext>
            </a:extLst>
          </p:cNvPr>
          <p:cNvSpPr txBox="1"/>
          <p:nvPr/>
        </p:nvSpPr>
        <p:spPr>
          <a:xfrm>
            <a:off x="3627152" y="8392213"/>
            <a:ext cx="31207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Improve Retention</a:t>
            </a:r>
          </a:p>
        </p:txBody>
      </p:sp>
    </p:spTree>
    <p:extLst>
      <p:ext uri="{BB962C8B-B14F-4D97-AF65-F5344CB8AC3E}">
        <p14:creationId xmlns:p14="http://schemas.microsoft.com/office/powerpoint/2010/main" val="349035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0DE89F-04BE-10D5-531A-36527A6607A0}"/>
              </a:ext>
            </a:extLst>
          </p:cNvPr>
          <p:cNvSpPr/>
          <p:nvPr/>
        </p:nvSpPr>
        <p:spPr>
          <a:xfrm>
            <a:off x="-169817" y="0"/>
            <a:ext cx="709414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Finally, a powerful wellness program made affordable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for smaller businesses, who are the backbone of America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495A0C-EB22-D38F-3A76-DB447829C35F}"/>
              </a:ext>
            </a:extLst>
          </p:cNvPr>
          <p:cNvSpPr/>
          <p:nvPr/>
        </p:nvSpPr>
        <p:spPr>
          <a:xfrm>
            <a:off x="65399" y="2932022"/>
            <a:ext cx="7249801" cy="71096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Access to Registered Dietitians*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Personal Link to Bio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Dietitian Website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On Site 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iagnostic 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esting</a:t>
            </a:r>
          </a:p>
          <a:p>
            <a:pPr marL="1143000" lvl="1" indent="-685800">
              <a:buFont typeface="Wingdings" panose="05000000000000000000" pitchFamily="2" charset="2"/>
              <a:buChar char="q"/>
            </a:pPr>
            <a:r>
              <a:rPr lang="en-US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Annual Testing</a:t>
            </a:r>
          </a:p>
          <a:p>
            <a:pPr marL="1143000" lvl="1" indent="-685800">
              <a:buFont typeface="Wingdings" panose="05000000000000000000" pitchFamily="2" charset="2"/>
              <a:buChar char="q"/>
            </a:pPr>
            <a:r>
              <a:rPr lang="en-US" sz="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Semi-annual Validation </a:t>
            </a:r>
            <a:r>
              <a:rPr lang="en-US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Testing for enrolled EEs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Health and Wellness Education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Monthly News Letter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Medical grade nutraceuticals with Money Back Guarantee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HSA FSA – Maximize Programs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Full Customizable Programs</a:t>
            </a:r>
          </a:p>
          <a:p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* </a:t>
            </a:r>
            <a:r>
              <a:rPr lang="en-US" sz="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Billed separately and covered </a:t>
            </a:r>
            <a:r>
              <a:rPr lang="en-US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by most insurances</a:t>
            </a:r>
            <a:endParaRPr lang="en-US" sz="2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Graphic 1" descr="Group success with solid fill">
            <a:extLst>
              <a:ext uri="{FF2B5EF4-FFF2-40B4-BE49-F238E27FC236}">
                <a16:creationId xmlns:a16="http://schemas.microsoft.com/office/drawing/2014/main" id="{9E7FEF00-94DE-1EB3-EB19-3209DE8FB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9317" y="8955183"/>
            <a:ext cx="914400" cy="914400"/>
          </a:xfrm>
          <a:prstGeom prst="rect">
            <a:avLst/>
          </a:prstGeom>
        </p:spPr>
      </p:pic>
      <p:pic>
        <p:nvPicPr>
          <p:cNvPr id="3" name="Graphic 2" descr="Group success outline">
            <a:extLst>
              <a:ext uri="{FF2B5EF4-FFF2-40B4-BE49-F238E27FC236}">
                <a16:creationId xmlns:a16="http://schemas.microsoft.com/office/drawing/2014/main" id="{D8CE3124-A9EB-05D8-945A-C7EC112E2D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555" y="8996495"/>
            <a:ext cx="914400" cy="914400"/>
          </a:xfrm>
          <a:prstGeom prst="rect">
            <a:avLst/>
          </a:prstGeom>
        </p:spPr>
      </p:pic>
      <p:pic>
        <p:nvPicPr>
          <p:cNvPr id="4" name="Graphic 3" descr="Group success with solid fill">
            <a:extLst>
              <a:ext uri="{FF2B5EF4-FFF2-40B4-BE49-F238E27FC236}">
                <a16:creationId xmlns:a16="http://schemas.microsoft.com/office/drawing/2014/main" id="{9C7E5858-1FED-CA20-3A5A-A71CD6501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9958" y="8958802"/>
            <a:ext cx="914400" cy="914400"/>
          </a:xfrm>
          <a:prstGeom prst="rect">
            <a:avLst/>
          </a:prstGeom>
        </p:spPr>
      </p:pic>
      <p:pic>
        <p:nvPicPr>
          <p:cNvPr id="7" name="Graphic 6" descr="Group success outline">
            <a:extLst>
              <a:ext uri="{FF2B5EF4-FFF2-40B4-BE49-F238E27FC236}">
                <a16:creationId xmlns:a16="http://schemas.microsoft.com/office/drawing/2014/main" id="{CC36817B-D515-310C-1685-245F93DE45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01211" y="8996495"/>
            <a:ext cx="914400" cy="914400"/>
          </a:xfrm>
          <a:prstGeom prst="rect">
            <a:avLst/>
          </a:prstGeom>
        </p:spPr>
      </p:pic>
      <p:pic>
        <p:nvPicPr>
          <p:cNvPr id="11" name="Graphic 10" descr="Group success with solid fill">
            <a:extLst>
              <a:ext uri="{FF2B5EF4-FFF2-40B4-BE49-F238E27FC236}">
                <a16:creationId xmlns:a16="http://schemas.microsoft.com/office/drawing/2014/main" id="{8C2E16FE-6BE0-0527-F4F3-5B8A73E5D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0012" y="8975678"/>
            <a:ext cx="914400" cy="914400"/>
          </a:xfrm>
          <a:prstGeom prst="rect">
            <a:avLst/>
          </a:prstGeom>
        </p:spPr>
      </p:pic>
      <p:pic>
        <p:nvPicPr>
          <p:cNvPr id="12" name="Graphic 11" descr="Group success outline">
            <a:extLst>
              <a:ext uri="{FF2B5EF4-FFF2-40B4-BE49-F238E27FC236}">
                <a16:creationId xmlns:a16="http://schemas.microsoft.com/office/drawing/2014/main" id="{A0B2EF74-43D9-465D-0E1F-231B6E253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2540" y="8956680"/>
            <a:ext cx="914400" cy="914400"/>
          </a:xfrm>
          <a:prstGeom prst="rect">
            <a:avLst/>
          </a:prstGeom>
        </p:spPr>
      </p:pic>
      <p:pic>
        <p:nvPicPr>
          <p:cNvPr id="13" name="Graphic 12" descr="Hero Male with solid fill">
            <a:extLst>
              <a:ext uri="{FF2B5EF4-FFF2-40B4-BE49-F238E27FC236}">
                <a16:creationId xmlns:a16="http://schemas.microsoft.com/office/drawing/2014/main" id="{03B3D730-A03A-B110-2EB1-ADCBBF3ECC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00800" y="84979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81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Group success with solid fill">
            <a:extLst>
              <a:ext uri="{FF2B5EF4-FFF2-40B4-BE49-F238E27FC236}">
                <a16:creationId xmlns:a16="http://schemas.microsoft.com/office/drawing/2014/main" id="{7C5A9721-8AF0-4A6B-549D-0AB852A37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9317" y="8955183"/>
            <a:ext cx="914400" cy="914400"/>
          </a:xfrm>
          <a:prstGeom prst="rect">
            <a:avLst/>
          </a:prstGeom>
        </p:spPr>
      </p:pic>
      <p:pic>
        <p:nvPicPr>
          <p:cNvPr id="5" name="Graphic 4" descr="Group success outline">
            <a:extLst>
              <a:ext uri="{FF2B5EF4-FFF2-40B4-BE49-F238E27FC236}">
                <a16:creationId xmlns:a16="http://schemas.microsoft.com/office/drawing/2014/main" id="{C41868D9-DC3F-5E94-CCF5-B398307EE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555" y="8996495"/>
            <a:ext cx="914400" cy="914400"/>
          </a:xfrm>
          <a:prstGeom prst="rect">
            <a:avLst/>
          </a:prstGeom>
        </p:spPr>
      </p:pic>
      <p:pic>
        <p:nvPicPr>
          <p:cNvPr id="6" name="Graphic 5" descr="Group success with solid fill">
            <a:extLst>
              <a:ext uri="{FF2B5EF4-FFF2-40B4-BE49-F238E27FC236}">
                <a16:creationId xmlns:a16="http://schemas.microsoft.com/office/drawing/2014/main" id="{8E46A98B-EAD8-0F5B-9811-318ACF6E5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9958" y="8958802"/>
            <a:ext cx="914400" cy="914400"/>
          </a:xfrm>
          <a:prstGeom prst="rect">
            <a:avLst/>
          </a:prstGeom>
        </p:spPr>
      </p:pic>
      <p:pic>
        <p:nvPicPr>
          <p:cNvPr id="7" name="Graphic 6" descr="Group success outline">
            <a:extLst>
              <a:ext uri="{FF2B5EF4-FFF2-40B4-BE49-F238E27FC236}">
                <a16:creationId xmlns:a16="http://schemas.microsoft.com/office/drawing/2014/main" id="{2047E795-4AFA-CCEA-1FCA-4C7369174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01211" y="8996495"/>
            <a:ext cx="914400" cy="914400"/>
          </a:xfrm>
          <a:prstGeom prst="rect">
            <a:avLst/>
          </a:prstGeom>
        </p:spPr>
      </p:pic>
      <p:pic>
        <p:nvPicPr>
          <p:cNvPr id="8" name="Graphic 7" descr="Group success with solid fill">
            <a:extLst>
              <a:ext uri="{FF2B5EF4-FFF2-40B4-BE49-F238E27FC236}">
                <a16:creationId xmlns:a16="http://schemas.microsoft.com/office/drawing/2014/main" id="{A33FD995-1D75-97CC-7A7A-BB7B3FD91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0012" y="8975678"/>
            <a:ext cx="914400" cy="914400"/>
          </a:xfrm>
          <a:prstGeom prst="rect">
            <a:avLst/>
          </a:prstGeom>
        </p:spPr>
      </p:pic>
      <p:pic>
        <p:nvPicPr>
          <p:cNvPr id="9" name="Graphic 8" descr="Group success outline">
            <a:extLst>
              <a:ext uri="{FF2B5EF4-FFF2-40B4-BE49-F238E27FC236}">
                <a16:creationId xmlns:a16="http://schemas.microsoft.com/office/drawing/2014/main" id="{79BB345D-F505-F9E0-24F8-071290C41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2540" y="8956680"/>
            <a:ext cx="914400" cy="914400"/>
          </a:xfrm>
          <a:prstGeom prst="rect">
            <a:avLst/>
          </a:prstGeom>
        </p:spPr>
      </p:pic>
      <p:pic>
        <p:nvPicPr>
          <p:cNvPr id="10" name="Graphic 9" descr="Hero Male with solid fill">
            <a:extLst>
              <a:ext uri="{FF2B5EF4-FFF2-40B4-BE49-F238E27FC236}">
                <a16:creationId xmlns:a16="http://schemas.microsoft.com/office/drawing/2014/main" id="{DE7D69C1-73CD-0C70-C3C4-BF25D31E42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00800" y="8212233"/>
            <a:ext cx="914400" cy="9144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7F8F724-4F7F-456B-9931-5B8197EE823F}"/>
              </a:ext>
            </a:extLst>
          </p:cNvPr>
          <p:cNvCxnSpPr>
            <a:cxnSpLocks/>
          </p:cNvCxnSpPr>
          <p:nvPr/>
        </p:nvCxnSpPr>
        <p:spPr>
          <a:xfrm>
            <a:off x="5452662" y="2698583"/>
            <a:ext cx="186253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54BA5C3-59C1-3220-DF68-E7CA15D0EE96}"/>
              </a:ext>
            </a:extLst>
          </p:cNvPr>
          <p:cNvCxnSpPr>
            <a:cxnSpLocks/>
          </p:cNvCxnSpPr>
          <p:nvPr/>
        </p:nvCxnSpPr>
        <p:spPr>
          <a:xfrm>
            <a:off x="0" y="2698583"/>
            <a:ext cx="186253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408235B-7D71-A20F-C2DB-A564A7679921}"/>
              </a:ext>
            </a:extLst>
          </p:cNvPr>
          <p:cNvSpPr/>
          <p:nvPr/>
        </p:nvSpPr>
        <p:spPr>
          <a:xfrm>
            <a:off x="222227" y="2730057"/>
            <a:ext cx="7092973" cy="3908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Number of EEs		Annual Cost*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0-25					$150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26-50					$275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51-75					$375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76-100				$450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&gt;100					$500</a:t>
            </a:r>
          </a:p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*$25 charge for each additional location</a:t>
            </a:r>
          </a:p>
          <a:p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** </a:t>
            </a:r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Ask about additional options for large employers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AA056E-2A40-EFBB-46DC-DAC283E685BD}"/>
              </a:ext>
            </a:extLst>
          </p:cNvPr>
          <p:cNvSpPr/>
          <p:nvPr/>
        </p:nvSpPr>
        <p:spPr>
          <a:xfrm>
            <a:off x="-169817" y="0"/>
            <a:ext cx="70941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Signing up is Easy,</a:t>
            </a:r>
          </a:p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Just Complete This Form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EF392C-B2C9-62E0-60E8-03DE2C0F5FC5}"/>
              </a:ext>
            </a:extLst>
          </p:cNvPr>
          <p:cNvSpPr/>
          <p:nvPr/>
        </p:nvSpPr>
        <p:spPr>
          <a:xfrm>
            <a:off x="90840" y="6306789"/>
            <a:ext cx="709414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Business Name: ______________________</a:t>
            </a:r>
          </a:p>
          <a:p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Business Address: ____________________________________</a:t>
            </a:r>
          </a:p>
          <a:p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Tax ID: _______________</a:t>
            </a:r>
          </a:p>
          <a:p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Billing:</a:t>
            </a:r>
          </a:p>
          <a:p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Credit Card Number:__________________</a:t>
            </a:r>
          </a:p>
          <a:p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Expiration: _______________	CVV:_____________</a:t>
            </a:r>
          </a:p>
          <a:p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Address _____________________________________________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56D369-A421-DC1A-B41B-BDF3549A401D}"/>
              </a:ext>
            </a:extLst>
          </p:cNvPr>
          <p:cNvSpPr/>
          <p:nvPr/>
        </p:nvSpPr>
        <p:spPr>
          <a:xfrm>
            <a:off x="-86868" y="2035791"/>
            <a:ext cx="70941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Select Your Company Size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433848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7067</TotalTime>
  <Words>364</Words>
  <Application>Microsoft Office PowerPoint</Application>
  <PresentationFormat>Custom</PresentationFormat>
  <Paragraphs>81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Gill Sans MT</vt:lpstr>
      <vt:lpstr>Roboto</vt:lpstr>
      <vt:lpstr>Verlag</vt:lpstr>
      <vt:lpstr>Verlag Book</vt:lpstr>
      <vt:lpstr>Vladimir Script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Feranda IV</dc:creator>
  <cp:lastModifiedBy>Vince Feranda IV</cp:lastModifiedBy>
  <cp:revision>14</cp:revision>
  <cp:lastPrinted>2023-11-09T15:25:10Z</cp:lastPrinted>
  <dcterms:created xsi:type="dcterms:W3CDTF">2023-11-05T06:02:13Z</dcterms:created>
  <dcterms:modified xsi:type="dcterms:W3CDTF">2023-11-10T05:25:40Z</dcterms:modified>
</cp:coreProperties>
</file>